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689" r:id="rId4"/>
  </p:sldMasterIdLst>
  <p:notesMasterIdLst>
    <p:notesMasterId r:id="rId50"/>
  </p:notesMasterIdLst>
  <p:sldIdLst>
    <p:sldId id="257" r:id="rId5"/>
    <p:sldId id="383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327" r:id="rId17"/>
    <p:sldId id="328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840" r:id="rId35"/>
    <p:sldId id="3841" r:id="rId36"/>
    <p:sldId id="3843" r:id="rId37"/>
    <p:sldId id="3852" r:id="rId38"/>
    <p:sldId id="3842" r:id="rId39"/>
    <p:sldId id="3844" r:id="rId40"/>
    <p:sldId id="3845" r:id="rId41"/>
    <p:sldId id="3846" r:id="rId42"/>
    <p:sldId id="3847" r:id="rId43"/>
    <p:sldId id="3848" r:id="rId44"/>
    <p:sldId id="3849" r:id="rId45"/>
    <p:sldId id="3850" r:id="rId46"/>
    <p:sldId id="3851" r:id="rId47"/>
    <p:sldId id="3853" r:id="rId48"/>
    <p:sldId id="385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21A63-6D78-4855-ACD2-34AEF0C5C0D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C3D4A-DAEA-4DAA-989A-4852D4E46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3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F4D5-E8C1-442B-A377-4DE81EE5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E0AB6-E60D-4E69-A225-1863E0A57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2B344-375E-4108-97AA-14EAC469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FE5B-E03E-4971-A310-DA6728126C1F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00DA2-FBFC-4F09-B096-32DC155D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370E8-FB48-48AD-AE9C-0CDF818A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1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8596-BE94-485A-95F7-04638C57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C1D30-130D-4529-AD15-4750F865C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0411-7B5A-47A2-B808-41E5D061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CCA4C-2396-45C1-92F5-03AA7EA52BD3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C8896-875B-4E5B-AAC2-901B651C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306AC-22AC-4AB1-950A-10675CD7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39C6B-A779-49B2-B3D9-98C57BFB0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F50B2-E9D6-459B-A238-0599369B6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E278D-B96C-4744-8001-A19519AB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C326-6CA5-4C56-A5E7-73F067F030F1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F0C46-75EA-47CD-8C42-4F217ECB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BFFE4-D027-496C-A613-D0692A74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6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62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F99F2152-DD4B-4749-AAA4-03DEDB166E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0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AC8F444-4811-4AE3-9C58-16BFAE81BD6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88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306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5EDF60EF-B7C0-4438-8BD8-1F856F8EE0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021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6EC91C61-AFC1-4DF5-802D-1C3D6B75A0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30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26DD9CC4-4D16-44AE-A050-21FBD291355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BCS-1A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8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2198F7C-2048-48EB-BFDE-CF7EE5A07B2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16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F6F5-CC7B-4AF5-A311-1E7F6DB1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34BF-6523-4CEC-8EC2-E51B18B8A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F224-0BA8-47AA-A9DB-AAFE4887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70470-1AAD-4D93-AF31-8965392CF6D6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2E11D-822D-458F-AB2E-4952E19B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16662-90FB-44C4-8FA4-EA1609A0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37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A3265EFE-8CE4-4BAE-AA9F-CFC4AFF76D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02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0CF9FA13-81CA-4ED0-AFF4-C3E05BE6EC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2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32A5316-9240-4D8F-A1E0-693DC4A455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298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B9DDC42-4C03-495B-A53B-D64A7BA52C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8815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6520EFB4-D7D8-4B1A-A0C3-B147763CCC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2629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82D5CAA-1AA1-478B-B141-442086753D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772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A1951E6-C209-43F1-92B3-E7F7BC056C9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79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B574A74-6E4C-4453-BCCB-CFB0A3651C8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07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5A1-6F98-476F-A091-B526617F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995BE-F126-4FF1-95D8-AA169B204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1870-BB62-460D-A7FB-E9985C76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22CC-DD05-4B23-9D36-C67A3AAD0806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C06-D6D9-47F8-908D-965BAA3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C97D-DF31-4854-B5DC-06CE3147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84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E5FA-87B3-4277-9F09-6627DCDE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3FA08-14F8-4180-A0FD-9F0F2327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6619-7AD6-458A-86B2-D24C0578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7BEA-2898-4D5E-8F35-36C9AFC50CE5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9DB1D-1414-43B2-A61D-3657DC41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BD801-9D99-4833-A887-8A57C6BE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4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AA7-6177-44B4-976A-3324ABAB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67717-C60B-4291-B3E3-D7078519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75BA-E799-4B85-8822-0565455E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8618-CC7F-4EF0-AD17-D505F65673C8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24FD-3DD3-4914-96A0-563222F4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FFCC-4C83-4FDB-97CE-FB01D13C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27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7AFC-53D7-4902-B3E0-AA5A2EA0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1339-DE0D-49B3-9A15-283AD5B4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7EFC-9EED-477A-865A-DE683CD2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657D-E67F-4C77-B96E-6D8473A6237D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5CB1-3E51-4FAE-AD7B-0AD53EDE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BBDF-6FBC-4EE6-9C37-4FE951D0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928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25C4-DF06-46C9-8820-2FA82BD0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7B4D-ED82-4A0D-A2BB-E9FBBB14D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A55A6-8557-4CEB-A07B-097F26F18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8BC26-160F-4CC4-B6C9-9DBB67D3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CAB4-685D-4472-BEF8-9BD2622F3ACF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5F4A-6837-46E9-8D62-A334ADEF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C6A-7766-418E-AAC1-CC6DE77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2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1232-5C48-48B6-B525-AF67ED0E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2DE3-A521-4F7E-8E5B-43F965B96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EF63C-7DFB-4C23-BD28-517DCE7B2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15C79-7DBB-47E6-A1E7-2BB79C0A7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0D649-738C-4E7B-AB22-0C93F49B9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9C5CD-9F94-47D4-BB60-75FF0386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50357-FC21-41E1-8251-1CDC4254CB3C}" type="datetime1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AE9F2-9B27-4D31-9AF3-9EF6AB9F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7BA10-365C-449E-A226-6954919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35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A68-C098-4C67-A3E0-12AE6C76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9AB2B-CDDF-4874-86CD-AE899412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7AD97-AC37-41A1-8934-EC0A9F2E4707}" type="datetime1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4E0A-D79C-45C5-9520-9E8E30C4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6E0A8-2D56-40E3-B196-C5AD71C0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1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E057F-6057-4B21-BE9B-979762FF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9305-7E74-48DF-BFE8-3BE9F25E6638}" type="datetime1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DCFF3-AE91-46A6-B7F4-964D4295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9E3C-4678-4A22-8E1A-4F87E837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47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9E8B-12BC-4AB6-8987-1BB7DBE2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4CFA-4202-412A-B821-21F3B51DE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C984-3B9F-4643-A4C5-26F382DC5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881C-9203-4047-8845-385C5AA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43619-93E7-47A0-B4B4-CE753702B9AC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9346-FEC3-4522-A77F-A9FB8123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C356-791A-4B5C-9BCD-B1D1723A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9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210B-5234-4191-8FDA-6C2DC5C7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F8CB9-8684-44D5-AF8A-6FD8816F2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578F6-E084-43BF-AF70-17E9EEF82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1AA66-037A-40FF-8609-4D53278C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D593-68F0-4381-B4E6-EA27C3804B1C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2CA1-8801-4393-B3D9-BE0244F2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9C5F0-EE2A-4787-B3B9-D2CDA70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29D0-6F0B-4446-931B-589C7088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166BD-6C60-4F2E-8769-C2DDD8C95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95DF-314E-4513-A4FE-F1166A59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0996-A201-49EB-981A-DC159E7B2C0A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5CEF-5FFF-4AD0-8341-66CF9845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E9FD-2E35-4089-A548-2DC71387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28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D0272-6278-43C5-AE74-50F03E261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3D980-AC0E-4264-96D0-1170FA2B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8579-769F-4360-830B-D2763F9A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D629-2D45-41E1-BD06-9F63AA0156C6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7D3-AD56-4FF9-B7EC-F679175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4393-509E-4E19-A4C8-1ADB6696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7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5A1-6F98-476F-A091-B526617F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995BE-F126-4FF1-95D8-AA169B204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1870-BB62-460D-A7FB-E9985C76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4CA9-4132-41D4-A9C9-A7C76F0E780D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C06-D6D9-47F8-908D-965BAA3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C97D-DF31-4854-B5DC-06CE3147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A1FC-AEF7-45D5-9604-12587EF8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D94A-06F7-42E2-9E5F-ADC602036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64BB6-D512-42E0-B396-DACCCC640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EE9E4-CE86-4F40-9CDC-61F5FF1C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BEE3-8183-4046-8F3A-BA909C74F9D6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803F5-F5C1-4034-BD79-270A1CEB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0E3F6-C043-4BDF-A559-AEA02A2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255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E5FA-87B3-4277-9F09-6627DCDE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3FA08-14F8-4180-A0FD-9F0F2327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6619-7AD6-458A-86B2-D24C0578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ED88A-23D1-4D95-91C0-BB3AD27A893B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9DB1D-1414-43B2-A61D-3657DC41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BD801-9D99-4833-A887-8A57C6BE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38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7AFC-53D7-4902-B3E0-AA5A2EA0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1339-DE0D-49B3-9A15-283AD5B4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7EFC-9EED-477A-865A-DE683CD2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9105-6907-4157-A012-C1903AE5B50E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5CB1-3E51-4FAE-AD7B-0AD53EDE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BBDF-6FBC-4EE6-9C37-4FE951D0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18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25C4-DF06-46C9-8820-2FA82BD0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7B4D-ED82-4A0D-A2BB-E9FBBB14D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A55A6-8557-4CEB-A07B-097F26F18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8BC26-160F-4CC4-B6C9-9DBB67D3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B024-115E-44CE-9586-42193BE21A4E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5F4A-6837-46E9-8D62-A334ADEF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C6A-7766-418E-AAC1-CC6DE77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1232-5C48-48B6-B525-AF67ED0E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2DE3-A521-4F7E-8E5B-43F965B96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EF63C-7DFB-4C23-BD28-517DCE7B2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15C79-7DBB-47E6-A1E7-2BB79C0A7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0D649-738C-4E7B-AB22-0C93F49B9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9C5CD-9F94-47D4-BB60-75FF0386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277A-C32C-4F1F-9EC0-02A62382F556}" type="datetime1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AE9F2-9B27-4D31-9AF3-9EF6AB9F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7BA10-365C-449E-A226-6954919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A68-C098-4C67-A3E0-12AE6C76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9AB2B-CDDF-4874-86CD-AE899412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FDCC-784F-40E1-BBFE-375515E98BB6}" type="datetime1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4E0A-D79C-45C5-9520-9E8E30C4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6E0A8-2D56-40E3-B196-C5AD71C0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298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E057F-6057-4B21-BE9B-979762FF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0D94A-A26B-4C52-B441-7F8A9C548026}" type="datetime1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DCFF3-AE91-46A6-B7F4-964D4295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9E3C-4678-4A22-8E1A-4F87E837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77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9E8B-12BC-4AB6-8987-1BB7DBE2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4CFA-4202-412A-B821-21F3B51DE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C984-3B9F-4643-A4C5-26F382DC5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881C-9203-4047-8845-385C5AA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E29C-5538-4216-A665-414BA82E27D7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9346-FEC3-4522-A77F-A9FB8123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C356-791A-4B5C-9BCD-B1D1723A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847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210B-5234-4191-8FDA-6C2DC5C7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F8CB9-8684-44D5-AF8A-6FD8816F2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578F6-E084-43BF-AF70-17E9EEF82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1AA66-037A-40FF-8609-4D53278C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8756-C1C2-4495-ADBD-45787E498E7D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2CA1-8801-4393-B3D9-BE0244F2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9C5F0-EE2A-4787-B3B9-D2CDA70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69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29D0-6F0B-4446-931B-589C7088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166BD-6C60-4F2E-8769-C2DDD8C95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95DF-314E-4513-A4FE-F1166A59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8C1D-9773-4AA2-984B-F6748D515335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5CEF-5FFF-4AD0-8341-66CF9845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E9FD-2E35-4089-A548-2DC71387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70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D0272-6278-43C5-AE74-50F03E261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3D980-AC0E-4264-96D0-1170FA2B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8579-769F-4360-830B-D2763F9A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59B0-2166-477D-B961-33FB8CEFD58C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7D3-AD56-4FF9-B7EC-F679175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4393-509E-4E19-A4C8-1ADB6696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652C-DA5F-47DD-874B-9094F9F4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D58D3-9519-4AB0-BE2F-AD208CAB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DE27-C486-4D55-8617-42E87D058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CD0D0-A554-4659-86E9-39073C30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2F5F4-B6FA-4933-A783-56CB133A3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E7660-529F-47C1-80DD-73815DBA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1C39-9B7F-41FC-A56E-3FFE3E40A9A7}" type="datetime1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9C9EA-27F1-4636-962F-F0EC219F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B83BE-F926-4BDA-8169-74B015D1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0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5412-639D-46E5-8768-30CD6259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FCA8A-C9B8-48CB-B001-15C472C3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C80E-7FCF-4F70-BD7E-A794C6EE70A7}" type="datetime1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528C0-F14B-46BF-87AA-4F2D9A63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65DB3-BEBF-4253-B403-0E69A20F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3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8108C-EA78-419A-9DD9-61E0B468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048D-D726-40B8-97BC-4779E491CC00}" type="datetime1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563B-9003-4CBC-BA9E-6CE2FDE3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3B010-7B63-4703-A491-C44453CF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9143-A532-4D35-BDEA-4A8BB7C6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82C0-A68B-4A12-9C28-4A3B62CB2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FAF1-A7B3-4C97-98EC-26CF07A6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8D292-C1AF-44C5-8750-FBC07F30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8C06-B997-4EC0-B202-AEE8A4C37017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6E58A-5550-490E-8537-4746E268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85095-BE6E-4834-874E-230997AE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3394-C02D-4F4C-9A56-AD851FE4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FD382-60B6-40E7-B6F2-F6743BF87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95080-C161-4BCA-B81F-F831C1439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ADD1-0FC0-415C-BF93-C5E80E9A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539C-1335-4F5F-BEB0-008D3972C3C5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0C833-9736-4FE0-A664-F1B9197D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8C47-AD1B-49E9-9925-333CEEC3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3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EC2B5-86AD-42A6-825D-BA7BC71E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9673A-D994-4A20-B111-496D8C98D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2B1B8-9BF3-445D-B44E-DF1EF1C08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8110-4FD4-4BC3-B9A1-82C4226F6000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8E2C-35DE-48EF-866A-5D9AA4273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7A842-7C73-4F1A-8827-A7CB1BC65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297C-E46E-43F3-A384-C9E109885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9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B3C08F-7753-4D0E-9290-2B1D50602A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BCS-1A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7AA42-5CA7-49BC-9C3F-A6349437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7FD9-FED0-4233-9D31-6809B737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8F35-7850-43C7-96F3-F5FE069C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55CD-751F-4A43-9B42-F307ADF9303C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2C6ED-2325-4CD5-81BF-23DD7AB39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022F-F825-443A-9FDB-E1430609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7AA42-5CA7-49BC-9C3F-A6349437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7FD9-FED0-4233-9D31-6809B737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8F35-7850-43C7-96F3-F5FE069C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B38DE-CA39-40CE-8718-60367C60C6B5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2C6ED-2325-4CD5-81BF-23DD7AB39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022F-F825-443A-9FDB-E1430609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tofproblemsolving.com/wiki/index.php/Expression" TargetMode="External"/><Relationship Id="rId5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jp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51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6569-218A-4E36-BB73-958E843C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574A-2ABA-4E32-A5F1-E50FA249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Go-to Root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children, then go to its left most child and access it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step a)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younger brother then go to its younger brother and go to step no b) 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its parent 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root then end</a:t>
            </a:r>
          </a:p>
          <a:p>
            <a:pPr marL="514350" indent="-514350">
              <a:buAutoNum type="alphaLcParenR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62DC8D-55C7-4263-98F4-A28782EFFB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62DC8D-55C7-4263-98F4-A28782EFFB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5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B3B9-A81B-4171-B8DB-80515F31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Walk)(LRP) Example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7AB2104-06B5-464E-9F71-428FB3AB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6" y="2044878"/>
            <a:ext cx="7611794" cy="3957282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247A9A-4949-4472-A5E6-92D218690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247A9A-4949-4472-A5E6-92D218690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B24D-783C-4252-A646-9D91F4E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 Example</a:t>
            </a:r>
            <a:endParaRPr lang="en-US" dirty="0"/>
          </a:p>
        </p:txBody>
      </p:sp>
      <p:pic>
        <p:nvPicPr>
          <p:cNvPr id="7" name="Content Placeholder 6" descr="Line chart&#10;&#10;Description automatically generated">
            <a:extLst>
              <a:ext uri="{FF2B5EF4-FFF2-40B4-BE49-F238E27FC236}">
                <a16:creationId xmlns:a16="http://schemas.microsoft.com/office/drawing/2014/main" id="{2C8679CE-A9FA-4BB0-A4F5-52DA4E018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4" y="2180493"/>
            <a:ext cx="8257735" cy="3719492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739A907-C32F-4A36-BF01-10533DAA3B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739A907-C32F-4A36-BF01-10533DAA3B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9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1F5D-CD93-4BD9-85DB-7D7D7F49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What is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43E1-D1BE-48ED-8D79-E473924F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entities that are stored in first in first out(FIFO) order.</a:t>
            </a:r>
          </a:p>
          <a:p>
            <a:r>
              <a:rPr lang="en-US" dirty="0"/>
              <a:t>Two Operations</a:t>
            </a:r>
          </a:p>
          <a:p>
            <a:pPr marL="514350" indent="-514350">
              <a:buAutoNum type="arabicParenR"/>
            </a:pPr>
            <a:r>
              <a:rPr lang="en-US" dirty="0"/>
              <a:t>Enqueue – Add Element</a:t>
            </a:r>
          </a:p>
          <a:p>
            <a:pPr marL="514350" indent="-514350">
              <a:buAutoNum type="arabicParenR"/>
            </a:pPr>
            <a:r>
              <a:rPr lang="en-US" dirty="0"/>
              <a:t>Dequeue – Remove Element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99AEF-1A76-4813-BBE4-97F9250B1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5612"/>
            <a:ext cx="487680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5D28-A875-4175-BDFC-412693A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What is Stack?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477B-5225-4E0A-8B0A-73DC86CF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entities that are stored in last in first out(LIFO) order.</a:t>
            </a:r>
          </a:p>
          <a:p>
            <a:r>
              <a:rPr lang="en-US" dirty="0"/>
              <a:t>Two Operations</a:t>
            </a:r>
          </a:p>
          <a:p>
            <a:pPr marL="514350" indent="-514350">
              <a:buAutoNum type="arabicParenR"/>
            </a:pPr>
            <a:r>
              <a:rPr lang="en-US" dirty="0"/>
              <a:t>Push – Add Element</a:t>
            </a:r>
          </a:p>
          <a:p>
            <a:pPr marL="514350" indent="-514350">
              <a:buAutoNum type="arabicParenR"/>
            </a:pPr>
            <a:r>
              <a:rPr lang="en-US" dirty="0"/>
              <a:t>Pop – Remove Element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78981-AFA6-4066-9D2D-2646CE73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90" y="2733154"/>
            <a:ext cx="5813149" cy="34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8D2C6-5DAA-400F-9C8A-F1FA85B8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8520"/>
            <a:ext cx="641733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Breadth First Traversal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watch&#10;&#10;Description automatically generated">
            <a:extLst>
              <a:ext uri="{FF2B5EF4-FFF2-40B4-BE49-F238E27FC236}">
                <a16:creationId xmlns:a16="http://schemas.microsoft.com/office/drawing/2014/main" id="{F66C60FE-AFF3-428B-9E31-837BDD718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41"/>
          <a:stretch/>
        </p:blipFill>
        <p:spPr>
          <a:xfrm>
            <a:off x="5704582" y="667529"/>
            <a:ext cx="5536001" cy="5465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B0F1F-1A64-4A9D-AC0E-4248DBF1507B}"/>
              </a:ext>
            </a:extLst>
          </p:cNvPr>
          <p:cNvSpPr txBox="1"/>
          <p:nvPr/>
        </p:nvSpPr>
        <p:spPr>
          <a:xfrm>
            <a:off x="769693" y="3395197"/>
            <a:ext cx="4954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Rule 1 −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Visit the adjacent unvisited vertex. Mark it as visited. Display it. Insert it in a queue.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Rule 2 −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no adjacent vertex is found, remove the first vertex from the queue.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Rule 3 −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Repeat Rule 1 and Rule 2 until the queue is empty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360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43EC0-A434-4BEB-9EBA-16D08335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2C2C2C"/>
                </a:solidFill>
              </a:rPr>
              <a:t>Breadth First Traversal</a:t>
            </a:r>
            <a:endParaRPr lang="en-US" sz="3600">
              <a:solidFill>
                <a:srgbClr val="2C2C2C"/>
              </a:solidFill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watch&#10;&#10;Description automatically generated">
            <a:extLst>
              <a:ext uri="{FF2B5EF4-FFF2-40B4-BE49-F238E27FC236}">
                <a16:creationId xmlns:a16="http://schemas.microsoft.com/office/drawing/2014/main" id="{B0F2ED22-51FD-4D53-9054-B3811B319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5" b="-1"/>
          <a:stretch/>
        </p:blipFill>
        <p:spPr>
          <a:xfrm>
            <a:off x="3211049" y="864814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1147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FA486-55BF-4891-A51C-EE9D11A6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877" y="649224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Breadth First Traversal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D82CD614-F0B7-4575-989F-7D1D3ADF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C8B46-F078-4B00-B6E9-61808BD75044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</a:t>
            </a:r>
          </a:p>
        </p:txBody>
      </p:sp>
    </p:spTree>
    <p:extLst>
      <p:ext uri="{BB962C8B-B14F-4D97-AF65-F5344CB8AC3E}">
        <p14:creationId xmlns:p14="http://schemas.microsoft.com/office/powerpoint/2010/main" val="264646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A0661-501E-44F7-BC46-C7A6B6B1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370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Breadth First Traversal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CCF552BB-1210-431D-B848-5E9C359F8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6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1A8CB-E5E7-4251-A433-04FC19F8B3E1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</a:t>
            </a:r>
          </a:p>
        </p:txBody>
      </p:sp>
    </p:spTree>
    <p:extLst>
      <p:ext uri="{BB962C8B-B14F-4D97-AF65-F5344CB8AC3E}">
        <p14:creationId xmlns:p14="http://schemas.microsoft.com/office/powerpoint/2010/main" val="372091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3047E-5AA4-4C10-AEFF-B2CD080A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877" y="649224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Breadth First Traversal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0ED8F08C-5555-4E9A-917E-A5E37443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2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837C2D-DA83-49DD-BFD6-2E6AA714AE7A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B </a:t>
            </a:r>
          </a:p>
        </p:txBody>
      </p:sp>
    </p:spTree>
    <p:extLst>
      <p:ext uri="{BB962C8B-B14F-4D97-AF65-F5344CB8AC3E}">
        <p14:creationId xmlns:p14="http://schemas.microsoft.com/office/powerpoint/2010/main" val="268207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167" y="1391479"/>
            <a:ext cx="9104242" cy="269019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32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STRUCTURE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SARA SHAFIQUE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32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C54D0-531E-4A3B-8798-5F0FAE8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Breadth First Traversal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EFE4EA82-0779-4511-B8B0-B44E32D37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5865F-8355-4955-8BA1-8DD7476536FD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B C </a:t>
            </a:r>
          </a:p>
        </p:txBody>
      </p:sp>
    </p:spTree>
    <p:extLst>
      <p:ext uri="{BB962C8B-B14F-4D97-AF65-F5344CB8AC3E}">
        <p14:creationId xmlns:p14="http://schemas.microsoft.com/office/powerpoint/2010/main" val="74794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08CC7-4C2A-4A27-B27A-1B45E410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Breadth First Traversal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45C95-B4BE-4D9D-B89E-35EC4FA80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62410F-0DC5-4B61-981D-9AF03C052618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B C </a:t>
            </a:r>
          </a:p>
        </p:txBody>
      </p:sp>
    </p:spTree>
    <p:extLst>
      <p:ext uri="{BB962C8B-B14F-4D97-AF65-F5344CB8AC3E}">
        <p14:creationId xmlns:p14="http://schemas.microsoft.com/office/powerpoint/2010/main" val="335931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658AF-BA11-48DC-966A-A3CFE3D4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Breadth First Traversal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E71F42-6444-4EE0-BB6E-CB74E1B5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9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DC67A-1E89-4C66-8BA3-FD3C45F7D5C7}"/>
              </a:ext>
            </a:extLst>
          </p:cNvPr>
          <p:cNvSpPr txBox="1"/>
          <p:nvPr/>
        </p:nvSpPr>
        <p:spPr>
          <a:xfrm>
            <a:off x="5348614" y="1215025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B C D </a:t>
            </a:r>
          </a:p>
        </p:txBody>
      </p:sp>
    </p:spTree>
    <p:extLst>
      <p:ext uri="{BB962C8B-B14F-4D97-AF65-F5344CB8AC3E}">
        <p14:creationId xmlns:p14="http://schemas.microsoft.com/office/powerpoint/2010/main" val="345454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506B-3B1C-4BAD-9E6D-C54A8A73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073" y="-100209"/>
            <a:ext cx="3601719" cy="214130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Depth First Traversal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1E1761-DCCF-4984-8B0E-4B48B82C7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33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A6770-A47E-418C-AA84-FFA0FA323416}"/>
              </a:ext>
            </a:extLst>
          </p:cNvPr>
          <p:cNvSpPr txBox="1"/>
          <p:nvPr/>
        </p:nvSpPr>
        <p:spPr>
          <a:xfrm>
            <a:off x="7731904" y="2364604"/>
            <a:ext cx="4247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 1 −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 the adjacent unvisited vertex. Mark it as visited. Display it. Push it in a stack.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 2 −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no adjacent vertex is found, pop up a vertex from the stack. (It will pop up all the vertices from the stack, which do not have adjacent vertices.)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 3 −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 Rule 1 and Rule 2 until the stack is empty.</a:t>
            </a:r>
          </a:p>
        </p:txBody>
      </p:sp>
    </p:spTree>
    <p:extLst>
      <p:ext uri="{BB962C8B-B14F-4D97-AF65-F5344CB8AC3E}">
        <p14:creationId xmlns:p14="http://schemas.microsoft.com/office/powerpoint/2010/main" val="382867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43E0C-6B22-4FC9-B91C-C9C07B27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538B8E-6DD1-4A2F-9B28-1981ECB61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 b="1"/>
          <a:stretch/>
        </p:blipFill>
        <p:spPr>
          <a:xfrm>
            <a:off x="976250" y="942538"/>
            <a:ext cx="7646119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9195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8994A-BFCC-4703-9FB2-E3109D24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2DB6ADC6-5E73-4E67-85B1-6C062013C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41277-9537-4BED-991F-EA398F1878AC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</a:t>
            </a:r>
          </a:p>
        </p:txBody>
      </p:sp>
    </p:spTree>
    <p:extLst>
      <p:ext uri="{BB962C8B-B14F-4D97-AF65-F5344CB8AC3E}">
        <p14:creationId xmlns:p14="http://schemas.microsoft.com/office/powerpoint/2010/main" val="387786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E667-C532-4FA9-A047-531ACAE8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83BF053C-7CB6-4187-8326-254B1947B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7917C-1E28-4612-BDAE-E3E580118F5D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</a:t>
            </a:r>
          </a:p>
        </p:txBody>
      </p:sp>
    </p:spTree>
    <p:extLst>
      <p:ext uri="{BB962C8B-B14F-4D97-AF65-F5344CB8AC3E}">
        <p14:creationId xmlns:p14="http://schemas.microsoft.com/office/powerpoint/2010/main" val="182145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E255-27CD-4497-AAFF-CB1216DD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1CDE1081-5154-4050-B33A-D40B05944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BC7CE-F7F6-4940-A30E-29BF31588D8F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D</a:t>
            </a:r>
          </a:p>
        </p:txBody>
      </p:sp>
    </p:spTree>
    <p:extLst>
      <p:ext uri="{BB962C8B-B14F-4D97-AF65-F5344CB8AC3E}">
        <p14:creationId xmlns:p14="http://schemas.microsoft.com/office/powerpoint/2010/main" val="366113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ED7C7-5ED2-446C-AF99-98A893EB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895D5334-0B26-47B0-8CCA-AF5625CD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5C90F2-1EF4-4E47-8CE8-8C267085B1BE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D B </a:t>
            </a:r>
          </a:p>
        </p:txBody>
      </p:sp>
    </p:spTree>
    <p:extLst>
      <p:ext uri="{BB962C8B-B14F-4D97-AF65-F5344CB8AC3E}">
        <p14:creationId xmlns:p14="http://schemas.microsoft.com/office/powerpoint/2010/main" val="172077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1401E-3FDA-4154-A1AE-14C71BC6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4DA19F-6F0D-432E-A95B-E2BB617E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CDBBF-DFBC-40BE-A92A-A0B85DE44B6D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D B  </a:t>
            </a:r>
          </a:p>
        </p:txBody>
      </p:sp>
    </p:spTree>
    <p:extLst>
      <p:ext uri="{BB962C8B-B14F-4D97-AF65-F5344CB8AC3E}">
        <p14:creationId xmlns:p14="http://schemas.microsoft.com/office/powerpoint/2010/main" val="39679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CD11-F42F-4767-82B9-86FED3FE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Traversing/Accessing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E2A7-64F4-46E1-9D8C-245CFC98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possible methods to travers a tree.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by Level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Pre-Order(Depth First Order)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Post-Order(Suffix Walk)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0659CE8-D267-4D04-B134-662788DB06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0659CE8-D267-4D04-B134-662788DB06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8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F67B6-DB46-4756-87F0-5858EDB0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Depth First Traversal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D26997-B0D4-47BA-A89B-BD2E7DE99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7801C-61EF-4695-B0B5-753C64B7580B}"/>
              </a:ext>
            </a:extLst>
          </p:cNvPr>
          <p:cNvSpPr txBox="1"/>
          <p:nvPr/>
        </p:nvSpPr>
        <p:spPr>
          <a:xfrm>
            <a:off x="5273458" y="942538"/>
            <a:ext cx="286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S 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 C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745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54578" y="296185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4578" y="296185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2C39D59-FD4E-4395-AC46-6BD57007C700}"/>
              </a:ext>
            </a:extLst>
          </p:cNvPr>
          <p:cNvSpPr/>
          <p:nvPr/>
        </p:nvSpPr>
        <p:spPr>
          <a:xfrm>
            <a:off x="565850" y="1826351"/>
            <a:ext cx="1012865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 a useful theorem used to simplify complicated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hlinkClick r:id="rId6" tooltip="Expres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expressions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involving binomial coefficients.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Pascal's Identity is also known as Pascal's Rule, Pascal's Formula, and occasionally Pascal's Theorem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798E8-AACB-46DD-9FD8-3DA002056BD5}"/>
              </a:ext>
            </a:extLst>
          </p:cNvPr>
          <p:cNvSpPr/>
          <p:nvPr/>
        </p:nvSpPr>
        <p:spPr>
          <a:xfrm>
            <a:off x="208041" y="240412"/>
            <a:ext cx="5581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Roboto"/>
                <a:ea typeface="+mn-ea"/>
                <a:cs typeface="+mn-cs"/>
              </a:rPr>
              <a:t>Pascal's Identity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08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C05AE8F-9B07-4F8E-BC3E-610F9EF3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87" y="1166191"/>
            <a:ext cx="10807769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66021"/>
                  </p:ext>
                </p:extLst>
              </p:nvPr>
            </p:nvGraphicFramePr>
            <p:xfrm>
              <a:off x="11116662" y="5061084"/>
              <a:ext cx="1176034" cy="9673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6034" cy="967384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09303" ay="-74001" az="-296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6662" y="5061084"/>
                <a:ext cx="1176034" cy="96738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6E283E0-80F9-4141-9F1F-3F3F41D65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52603"/>
            <a:ext cx="9780104" cy="55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1116662" y="5061084"/>
              <a:ext cx="1176034" cy="9673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6034" cy="967384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09303" ay="-74001" az="-296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6662" y="5061084"/>
                <a:ext cx="1176034" cy="96738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4C835F-1827-4547-933A-64C1F45F8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3" y="697282"/>
            <a:ext cx="9236765" cy="53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745C86-B3BA-420F-8E34-2EFC49136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1" y="1162210"/>
            <a:ext cx="8892209" cy="48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7B6CBCB-C851-494F-A7CD-5AD563E8C1CB}"/>
              </a:ext>
            </a:extLst>
          </p:cNvPr>
          <p:cNvSpPr/>
          <p:nvPr/>
        </p:nvSpPr>
        <p:spPr>
          <a:xfrm>
            <a:off x="596347" y="1166191"/>
            <a:ext cx="8017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 Euler path is a path that uses every edge of a graph exactly once.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2281D7-BF06-4625-B6CA-6D3281CE7977}"/>
              </a:ext>
            </a:extLst>
          </p:cNvPr>
          <p:cNvSpPr/>
          <p:nvPr/>
        </p:nvSpPr>
        <p:spPr>
          <a:xfrm>
            <a:off x="467980" y="242861"/>
            <a:ext cx="3622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Euler path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68987-7686-423B-8A43-61E12EC4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88" y="1830897"/>
            <a:ext cx="666843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2113633-845F-4CF8-9A6D-98D438A68356}"/>
              </a:ext>
            </a:extLst>
          </p:cNvPr>
          <p:cNvSpPr/>
          <p:nvPr/>
        </p:nvSpPr>
        <p:spPr>
          <a:xfrm>
            <a:off x="477077" y="1179019"/>
            <a:ext cx="8905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The Hamiltonian path is a path, that visits each vertex exactly once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BFFF9-DA15-4B4C-BF9B-098C6946941E}"/>
              </a:ext>
            </a:extLst>
          </p:cNvPr>
          <p:cNvSpPr/>
          <p:nvPr/>
        </p:nvSpPr>
        <p:spPr>
          <a:xfrm>
            <a:off x="477078" y="169762"/>
            <a:ext cx="5360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Hamiltonian path </a:t>
            </a:r>
            <a:endParaRPr kumimoji="0" lang="en-US" sz="5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9C638-429E-4A5E-9FD2-06D662C97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40684"/>
            <a:ext cx="8153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08804" y="5271849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8804" y="5271849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9E19DFD-9AA9-4538-B190-FD5235671E55}"/>
              </a:ext>
            </a:extLst>
          </p:cNvPr>
          <p:cNvSpPr/>
          <p:nvPr/>
        </p:nvSpPr>
        <p:spPr>
          <a:xfrm>
            <a:off x="371061" y="843025"/>
            <a:ext cx="10654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complete graph is a graph in which each pair of graph vertices is connected by an edge.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F803B-77AF-4FE4-A094-0184C37051D0}"/>
              </a:ext>
            </a:extLst>
          </p:cNvPr>
          <p:cNvSpPr/>
          <p:nvPr/>
        </p:nvSpPr>
        <p:spPr>
          <a:xfrm>
            <a:off x="350030" y="359915"/>
            <a:ext cx="2064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Complete graph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345F59-9E62-4BF8-A342-9606E11AF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14" y="1356913"/>
            <a:ext cx="6925642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0525F81-E68E-423B-A18C-227C7BBE7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3" y="2066053"/>
            <a:ext cx="10101083" cy="2725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D5EC-0C2A-4EFA-AB90-C62BA3393330}"/>
              </a:ext>
            </a:extLst>
          </p:cNvPr>
          <p:cNvSpPr/>
          <p:nvPr/>
        </p:nvSpPr>
        <p:spPr>
          <a:xfrm>
            <a:off x="317836" y="449422"/>
            <a:ext cx="5344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 Coloring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6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298-E833-455E-B3E8-1BDF0DB2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Level by Level Traversing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75DC-F6C6-479D-B6ED-C242B378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root node.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level by 1.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all nodes from left to right.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step b)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further level, then end.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6258D74-77E0-46F7-AE93-8BBBF97687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6258D74-77E0-46F7-AE93-8BBBF97687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9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22126" y="169762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26" y="169762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CD9D7D-D57A-403D-AB37-4511EB48C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1" y="1166191"/>
            <a:ext cx="10137845" cy="45852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066D11-5CF5-4062-8B48-F231F46E19E5}"/>
              </a:ext>
            </a:extLst>
          </p:cNvPr>
          <p:cNvSpPr/>
          <p:nvPr/>
        </p:nvSpPr>
        <p:spPr>
          <a:xfrm>
            <a:off x="568995" y="276034"/>
            <a:ext cx="3622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 Coloring</a:t>
            </a:r>
          </a:p>
        </p:txBody>
      </p:sp>
    </p:spTree>
    <p:extLst>
      <p:ext uri="{BB962C8B-B14F-4D97-AF65-F5344CB8AC3E}">
        <p14:creationId xmlns:p14="http://schemas.microsoft.com/office/powerpoint/2010/main" val="9077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5709" y="366871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5709" y="366871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C339CBE-C1E3-4BFF-B995-B76A7B369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2" y="865086"/>
            <a:ext cx="8480227" cy="46478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8003DF-3D4B-4174-906D-9AB903013E73}"/>
              </a:ext>
            </a:extLst>
          </p:cNvPr>
          <p:cNvSpPr/>
          <p:nvPr/>
        </p:nvSpPr>
        <p:spPr>
          <a:xfrm>
            <a:off x="255913" y="218754"/>
            <a:ext cx="3622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 Coloring</a:t>
            </a:r>
          </a:p>
        </p:txBody>
      </p:sp>
    </p:spTree>
    <p:extLst>
      <p:ext uri="{BB962C8B-B14F-4D97-AF65-F5344CB8AC3E}">
        <p14:creationId xmlns:p14="http://schemas.microsoft.com/office/powerpoint/2010/main" val="27013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5709" y="366871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5709" y="366871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C507E51-9FA6-4BE3-B802-4CA9B9590264}"/>
              </a:ext>
            </a:extLst>
          </p:cNvPr>
          <p:cNvSpPr/>
          <p:nvPr/>
        </p:nvSpPr>
        <p:spPr>
          <a:xfrm>
            <a:off x="640653" y="439970"/>
            <a:ext cx="56628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Region Coloring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4F8B0-B1A8-4A9E-ACEE-8026CE5A4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1" y="1886157"/>
            <a:ext cx="6825019" cy="39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5709" y="366871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5709" y="366871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5D5785-DFCE-495C-B040-9B93D665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94" y="1360783"/>
            <a:ext cx="9244003" cy="4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5709" y="366871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5709" y="366871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2A0D34F3-51AA-4149-BAB0-0EA2703DB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799" y="1363301"/>
            <a:ext cx="10499062" cy="41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5709" y="366871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imalayan Persian">
                <a:extLst>
                  <a:ext uri="{FF2B5EF4-FFF2-40B4-BE49-F238E27FC236}">
                    <a16:creationId xmlns:a16="http://schemas.microsoft.com/office/drawing/2014/main" id="{629898A9-30F2-4CD2-996D-CB736A14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5709" y="366871"/>
                <a:ext cx="984583" cy="996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0560B3F-B813-4C9A-959B-DABB0ACB2ACF}"/>
              </a:ext>
            </a:extLst>
          </p:cNvPr>
          <p:cNvSpPr/>
          <p:nvPr/>
        </p:nvSpPr>
        <p:spPr>
          <a:xfrm>
            <a:off x="543339" y="1363300"/>
            <a:ext cx="9449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77777"/>
                </a:solidFill>
                <a:latin typeface="pt sans"/>
              </a:rPr>
              <a:t>If the events are not exclusive, this rule is known as the inclusion-exclusion principle.</a:t>
            </a:r>
            <a:r>
              <a:rPr lang="en-US" i="1" dirty="0">
                <a:solidFill>
                  <a:srgbClr val="777777"/>
                </a:solidFill>
                <a:latin typeface="pt sans"/>
              </a:rPr>
              <a:t>“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277EF-286B-4304-B386-CF96865E4BCC}"/>
              </a:ext>
            </a:extLst>
          </p:cNvPr>
          <p:cNvSpPr/>
          <p:nvPr/>
        </p:nvSpPr>
        <p:spPr>
          <a:xfrm>
            <a:off x="543339" y="2351757"/>
            <a:ext cx="10270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77777"/>
                </a:solidFill>
                <a:latin typeface="pt sans"/>
              </a:rPr>
              <a:t>In other words, the total probability of a set of events is the sum of the individual probabilities of each individual event, minus the overlap (the probability of the events happening at the same time).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ABB8C1-F6C2-4183-8040-2E148A4000AD}"/>
              </a:ext>
            </a:extLst>
          </p:cNvPr>
          <p:cNvSpPr/>
          <p:nvPr/>
        </p:nvSpPr>
        <p:spPr>
          <a:xfrm>
            <a:off x="285393" y="409194"/>
            <a:ext cx="6037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 Light"/>
              </a:rPr>
              <a:t>Inclusion and Exclusion Principle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2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A3E9-E5AA-41F3-A197-E4AACAF4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Level by Level Traversing Example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F02BE44-C709-41DC-A809-996BDE21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93" y="2063496"/>
            <a:ext cx="5728482" cy="3548476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EC7D6-B917-4B69-8D04-6EA1A4F37B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EC7D6-B917-4B69-8D04-6EA1A4F37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2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0F57-709F-421E-A6C7-E367F64B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by Level Traversing Example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A418F5E-5384-4BF7-9079-85DDA639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82006"/>
            <a:ext cx="6400800" cy="3838575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2AED593-1775-405E-AFFB-E9C98FEEDA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2AED593-1775-405E-AFFB-E9C98FEEDA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6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2325-40D7-4E3F-BA17-EE6F0363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(Depth First Order)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C8F2-7CC3-452F-881A-EBE0241D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root node/Parent node.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children then access its leftmost child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no c).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brother then access its twin younger brother then go to step no b).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its parent.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it’s root then end.</a:t>
            </a:r>
          </a:p>
          <a:p>
            <a:pPr marL="514350" indent="-514350">
              <a:buAutoNum type="alphaL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F51A5-1D04-45E4-8EC1-67904E5566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F51A5-1D04-45E4-8EC1-67904E556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AB5E-91E7-4C9B-BAE0-0C89CFDB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(Depth First Order) Example(PLR)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D55738-7E90-460E-AFB5-DA9389B07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625" y="2102225"/>
            <a:ext cx="6236749" cy="379813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80785DCD-D8C5-4629-9303-54ED3512CF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80785DCD-D8C5-4629-9303-54ED3512C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DFEE-EED0-4560-8800-9F1C294A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(Depth First Order) Example</a:t>
            </a:r>
            <a:endParaRPr lang="en-US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6754FD-CD9D-47F7-AC31-55467F653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7244862" cy="3967089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866320-6812-487A-8DDC-3CE9C39276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866320-6812-487A-8DDC-3CE9C3927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8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679</Words>
  <Application>Microsoft Office PowerPoint</Application>
  <PresentationFormat>Widescreen</PresentationFormat>
  <Paragraphs>101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Avenir Next LT Pro</vt:lpstr>
      <vt:lpstr>Calibri</vt:lpstr>
      <vt:lpstr>Calibri Light</vt:lpstr>
      <vt:lpstr>Nunito</vt:lpstr>
      <vt:lpstr>pt sans</vt:lpstr>
      <vt:lpstr>Roboto</vt:lpstr>
      <vt:lpstr>Tahoma</vt:lpstr>
      <vt:lpstr>Times New Roman</vt:lpstr>
      <vt:lpstr>Tw Cen MT</vt:lpstr>
      <vt:lpstr>Office Theme</vt:lpstr>
      <vt:lpstr>ShapesVTI</vt:lpstr>
      <vt:lpstr>1_Office Theme</vt:lpstr>
      <vt:lpstr>2_Office Theme</vt:lpstr>
      <vt:lpstr>PowerPoint Presentation</vt:lpstr>
      <vt:lpstr>  Lecture 32 DISCRETE STRUCTURE</vt:lpstr>
      <vt:lpstr>Traversing/Accessing a Tree</vt:lpstr>
      <vt:lpstr>1) Level by Level Traversing </vt:lpstr>
      <vt:lpstr>1) Level by Level Traversing Example  </vt:lpstr>
      <vt:lpstr>Level by Level Traversing Example</vt:lpstr>
      <vt:lpstr>2) Pre-Order Traversing (Depth First Order) </vt:lpstr>
      <vt:lpstr>2) Pre-Order Traversing (Depth First Order) Example(PLR)</vt:lpstr>
      <vt:lpstr>2) Pre-Order Traversing (Depth First Order) Example</vt:lpstr>
      <vt:lpstr>3) Post Order Traversing (Suffix Walk)</vt:lpstr>
      <vt:lpstr>3) Post Order Traversing (Suffix Walk)(LRP) Example</vt:lpstr>
      <vt:lpstr>3) Post Order Traversing (Suffix Walk) Example</vt:lpstr>
      <vt:lpstr>What is Queue?</vt:lpstr>
      <vt:lpstr>What is Stack?</vt:lpstr>
      <vt:lpstr>Breadth First Traversal</vt:lpstr>
      <vt:lpstr>Breadth First Traversal</vt:lpstr>
      <vt:lpstr>Breadth First Traversal</vt:lpstr>
      <vt:lpstr>Breadth First Traversal</vt:lpstr>
      <vt:lpstr>Breadth First Traversal</vt:lpstr>
      <vt:lpstr>Breadth First Traversal</vt:lpstr>
      <vt:lpstr>Breadth First Traversal</vt:lpstr>
      <vt:lpstr>Breadth First Traversal</vt:lpstr>
      <vt:lpstr>Depth First Traversal</vt:lpstr>
      <vt:lpstr>Depth First Traversal</vt:lpstr>
      <vt:lpstr>Depth First Traversal</vt:lpstr>
      <vt:lpstr>Depth First Traversal</vt:lpstr>
      <vt:lpstr>Depth First Traversal</vt:lpstr>
      <vt:lpstr>Depth First Traversal</vt:lpstr>
      <vt:lpstr>Depth First Traversal</vt:lpstr>
      <vt:lpstr>Depth First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Shafique</dc:creator>
  <cp:lastModifiedBy>Sara Shafique</cp:lastModifiedBy>
  <cp:revision>13</cp:revision>
  <dcterms:created xsi:type="dcterms:W3CDTF">2022-07-06T20:09:17Z</dcterms:created>
  <dcterms:modified xsi:type="dcterms:W3CDTF">2022-07-07T08:58:45Z</dcterms:modified>
</cp:coreProperties>
</file>